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0" r:id="rId3"/>
    <p:sldMasterId id="2147483816" r:id="rId4"/>
  </p:sldMasterIdLst>
  <p:sldIdLst>
    <p:sldId id="256" r:id="rId5"/>
    <p:sldId id="257" r:id="rId6"/>
    <p:sldId id="258" r:id="rId7"/>
    <p:sldId id="259" r:id="rId8"/>
    <p:sldId id="264" r:id="rId9"/>
    <p:sldId id="265" r:id="rId10"/>
    <p:sldId id="261" r:id="rId11"/>
    <p:sldId id="262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700"/>
    <a:srgbClr val="55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03" y="-1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3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676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60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6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343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9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9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4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0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343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8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90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8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343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8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71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0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80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5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628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0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37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3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14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72BA6-4858-439B-AE17-B442500D3167}" type="datetimeFigureOut">
              <a:rPr lang="en-CA" smtClean="0"/>
              <a:t>2023-01-23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51E6-9676-454B-BA4A-C34A71304C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7220" y="266956"/>
            <a:ext cx="4129558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948" y="1437312"/>
            <a:ext cx="7954103" cy="1602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343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8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7220" y="266956"/>
            <a:ext cx="4129558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948" y="1437312"/>
            <a:ext cx="7954103" cy="1602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343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7220" y="266956"/>
            <a:ext cx="4129558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3D85C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948" y="1437312"/>
            <a:ext cx="7954103" cy="1602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343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8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33.jpg"/><Relationship Id="rId5" Type="http://schemas.openxmlformats.org/officeDocument/2006/relationships/image" Target="../media/image28.jpg"/><Relationship Id="rId10" Type="http://schemas.openxmlformats.org/officeDocument/2006/relationships/image" Target="../media/image32.jpg"/><Relationship Id="rId4" Type="http://schemas.openxmlformats.org/officeDocument/2006/relationships/image" Target="../media/image27.jp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5486"/>
            <a:ext cx="4685529" cy="3882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0619" y="4227934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Verdana" pitchFamily="34" charset="0"/>
                <a:ea typeface="Verdana" pitchFamily="34" charset="0"/>
              </a:rPr>
              <a:t>www.heal-corp.org</a:t>
            </a:r>
            <a:endParaRPr lang="en-CA" b="1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23424"/>
            <a:ext cx="8229600" cy="857250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Verdana" pitchFamily="34" charset="0"/>
                <a:ea typeface="Verdana" pitchFamily="34" charset="0"/>
              </a:rPr>
              <a:t>H.E.A.L.</a:t>
            </a:r>
            <a:endParaRPr lang="en-CA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35" y="421761"/>
            <a:ext cx="1204315" cy="997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2387521"/>
            <a:ext cx="469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Verdana" pitchFamily="34" charset="0"/>
                <a:ea typeface="Verdana" pitchFamily="34" charset="0"/>
              </a:rPr>
              <a:t>Health Education And Liberty</a:t>
            </a:r>
            <a:endParaRPr lang="en-CA" sz="2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267" y="2873575"/>
            <a:ext cx="463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Verdana" pitchFamily="34" charset="0"/>
                <a:ea typeface="Verdana" pitchFamily="34" charset="0"/>
              </a:rPr>
              <a:t>Здоров’я Освіта Та Свобода</a:t>
            </a:r>
            <a:endParaRPr lang="en-CA" sz="24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8356"/>
            <a:ext cx="8568952" cy="857250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Verdana" pitchFamily="34" charset="0"/>
                <a:ea typeface="Verdana" pitchFamily="34" charset="0"/>
              </a:rPr>
              <a:t>Багатопрофільний польовий шпиталь</a:t>
            </a:r>
            <a:endParaRPr lang="en-CA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62" y="55753"/>
            <a:ext cx="690081" cy="571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730" y="1851670"/>
            <a:ext cx="571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Багатопрофільні клініки для військовослужбовців та цивільних осіб</a:t>
            </a:r>
            <a:endParaRPr lang="en-CA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2499742"/>
            <a:ext cx="5531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Співпраця уряду для визначення та встановлення в секретному місці</a:t>
            </a:r>
            <a:endParaRPr lang="en-CA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16" y="35705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Озброєна охорона</a:t>
            </a:r>
            <a:endParaRPr lang="en-CA" b="0" dirty="0" smtClean="0">
              <a:effectLst/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347614"/>
            <a:ext cx="9144000" cy="0"/>
          </a:xfrm>
          <a:prstGeom prst="line">
            <a:avLst/>
          </a:prstGeom>
          <a:ln w="25400">
            <a:solidFill>
              <a:srgbClr val="D90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84700"/>
            <a:ext cx="2646295" cy="2183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98" y="3050804"/>
            <a:ext cx="3366374" cy="192221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016" y="40026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Система захисту від дронів</a:t>
            </a:r>
            <a:endParaRPr lang="en-CA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016" y="31478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Засекречена медична розвідка</a:t>
            </a:r>
            <a:endParaRPr lang="en-CA" b="0" dirty="0" smtClean="0">
              <a:effectLst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418356"/>
            <a:ext cx="8568952" cy="8572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</a:rPr>
              <a:t>Евакуація Поранених</a:t>
            </a:r>
            <a:endParaRPr lang="en-C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62" y="55753"/>
            <a:ext cx="690081" cy="5717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347614"/>
            <a:ext cx="9144000" cy="0"/>
          </a:xfrm>
          <a:prstGeom prst="line">
            <a:avLst/>
          </a:prstGeom>
          <a:ln w="25400">
            <a:solidFill>
              <a:srgbClr val="D90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19" y="3153870"/>
            <a:ext cx="2211753" cy="1869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2" y="3147814"/>
            <a:ext cx="2468600" cy="1840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73" y="3162121"/>
            <a:ext cx="2820219" cy="18531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41962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У навчально-науковому інституті Національної академії внутрішніх справ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будуть проведені навчання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з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машинами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швидкої допомоги та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польовим шпиталем</a:t>
            </a:r>
            <a:endParaRPr lang="en-CA" sz="1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97652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Heal-Corp надасть висококваліфікованих інструкторів, які будуть навчати студентів і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приймати участь разом з ними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для навчання та допомоги в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місцях операцій</a:t>
            </a:r>
            <a:endParaRPr lang="en-CA" sz="1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55200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Навчальна програма охоплюватиме всі аспекти евакуації та надання медичної допомоги пораненим</a:t>
            </a:r>
            <a:endParaRPr lang="en-US" sz="1400" dirty="0" smtClean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634380"/>
            <a:ext cx="8568952" cy="85725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Медицина Катастроф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62" y="55753"/>
            <a:ext cx="690081" cy="5717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347614"/>
            <a:ext cx="9144000" cy="0"/>
          </a:xfrm>
          <a:prstGeom prst="line">
            <a:avLst/>
          </a:prstGeom>
          <a:ln w="25400">
            <a:solidFill>
              <a:srgbClr val="D90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Daniil\Desktop\Heal-Corp\Round Table\IMG\Disaster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19" y="1451248"/>
            <a:ext cx="2436837" cy="16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729" y="1635646"/>
            <a:ext cx="643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4 Етапи управління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катастрофами: Реагування, Відновлення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,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Пом'якшення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,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Підготовка</a:t>
            </a:r>
            <a:endParaRPr lang="en-CA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730" y="2285459"/>
            <a:ext cx="57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Heal-Corp тісно співпрацюватиме з урядом для вирішення кожного етапу</a:t>
            </a:r>
            <a:endParaRPr lang="en-CA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730" y="2933531"/>
            <a:ext cx="57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Heal-Corp відправить медичних працівників і надасть допомогу нужденним</a:t>
            </a:r>
            <a:endParaRPr lang="en-CA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730" y="3581603"/>
            <a:ext cx="57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en-US" sz="1600" dirty="0">
                <a:latin typeface="Verdana" pitchFamily="34" charset="0"/>
                <a:ea typeface="Verdana" pitchFamily="34" charset="0"/>
              </a:rPr>
              <a:t>Heal-Corp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розмістить лікарняні підрозділи в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районах</a:t>
            </a:r>
            <a:r>
              <a:rPr lang="en-CA" sz="16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з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відсутністю медичної допомоги</a:t>
            </a:r>
            <a:endParaRPr lang="en-CA" sz="16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C:\Users\Daniil\Desktop\Heal-Corp\Round Table\IMG\Disaster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3086"/>
            <a:ext cx="3138011" cy="21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62" y="55753"/>
            <a:ext cx="690081" cy="5717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347614"/>
            <a:ext cx="9144000" cy="0"/>
          </a:xfrm>
          <a:prstGeom prst="line">
            <a:avLst/>
          </a:prstGeom>
          <a:ln w="25400">
            <a:solidFill>
              <a:srgbClr val="D90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634380"/>
            <a:ext cx="8568952" cy="857250"/>
          </a:xfrm>
        </p:spPr>
        <p:txBody>
          <a:bodyPr>
            <a:normAutofit/>
          </a:bodyPr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Rehabilitation Center</a:t>
            </a:r>
            <a:endParaRPr lang="en-CA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98757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</a:rPr>
              <a:t>Реабілітаційний Центр</a:t>
            </a:r>
            <a:endParaRPr lang="en-CA" dirty="0"/>
          </a:p>
        </p:txBody>
      </p:sp>
      <p:pic>
        <p:nvPicPr>
          <p:cNvPr id="2051" name="Picture 3" descr="C:\Users\Daniil\Desktop\Heal-Corp\Round Table\IMG\Rehab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91630"/>
            <a:ext cx="2880320" cy="19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niil\Desktop\Heal-Corp\Round Table\IMG\Rehab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93" y="3082139"/>
            <a:ext cx="4000387" cy="17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730" y="1851670"/>
            <a:ext cx="571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Для 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постраждалих</a:t>
            </a:r>
            <a:r>
              <a:rPr lang="ru-RU" dirty="0">
                <a:latin typeface="Verdana" pitchFamily="34" charset="0"/>
                <a:ea typeface="Verdana" pitchFamily="34" charset="0"/>
              </a:rPr>
              <a:t> внаслідок війни</a:t>
            </a:r>
            <a:endParaRPr lang="en-US" dirty="0">
              <a:latin typeface="Verdana" pitchFamily="34" charset="0"/>
              <a:ea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військових </a:t>
            </a:r>
            <a:r>
              <a:rPr lang="ru-RU" dirty="0">
                <a:latin typeface="Verdana" pitchFamily="34" charset="0"/>
                <a:ea typeface="Verdana" pitchFamily="34" charset="0"/>
              </a:rPr>
              <a:t>і цивільних буде створено реабілітаційний 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центр</a:t>
            </a:r>
            <a:endParaRPr lang="en-US" dirty="0" smtClean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861523"/>
            <a:ext cx="553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Програми протезної реабілітації</a:t>
            </a:r>
          </a:p>
          <a:p>
            <a:r>
              <a:rPr lang="ru-RU" dirty="0">
                <a:latin typeface="Verdana" pitchFamily="34" charset="0"/>
                <a:ea typeface="Verdana" pitchFamily="34" charset="0"/>
              </a:rPr>
              <a:t>буде створено для тих, хто </a:t>
            </a:r>
            <a:r>
              <a:rPr lang="uk-UA" dirty="0" smtClean="0">
                <a:latin typeface="Verdana" pitchFamily="34" charset="0"/>
                <a:ea typeface="Verdana" pitchFamily="34" charset="0"/>
              </a:rPr>
              <a:t>втратив</a:t>
            </a:r>
            <a:endParaRPr lang="ru-RU" dirty="0">
              <a:latin typeface="Verdana" pitchFamily="34" charset="0"/>
              <a:ea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кінцівкі</a:t>
            </a:r>
            <a:endParaRPr lang="en-CA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016" y="37958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</a:rPr>
              <a:t>•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Психічна реабілітація буде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надаватися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нужденним</a:t>
            </a:r>
            <a:endParaRPr lang="en-CA" b="0" dirty="0" smtClean="0">
              <a:effectLst/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6679" y="2058906"/>
            <a:ext cx="1717039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spcBef>
                <a:spcPts val="100"/>
              </a:spcBef>
            </a:pPr>
            <a:r>
              <a:rPr b="1" spc="-5" dirty="0">
                <a:solidFill>
                  <a:srgbClr val="666666"/>
                </a:solidFill>
                <a:latin typeface="Arial"/>
                <a:cs typeface="Arial"/>
              </a:rPr>
              <a:t>TIM</a:t>
            </a:r>
            <a:r>
              <a:rPr b="1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666666"/>
                </a:solidFill>
                <a:latin typeface="Arial"/>
                <a:cs typeface="Arial"/>
              </a:rPr>
              <a:t>DUNNIGAN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700" spc="-5" dirty="0">
                <a:solidFill>
                  <a:srgbClr val="666666"/>
                </a:solidFill>
                <a:latin typeface="Arial"/>
                <a:cs typeface="Arial"/>
              </a:rPr>
              <a:t>CEO,</a:t>
            </a:r>
            <a:r>
              <a:rPr sz="17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666666"/>
                </a:solidFill>
                <a:latin typeface="Arial"/>
                <a:cs typeface="Arial"/>
              </a:rPr>
              <a:t>CaptureTec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4200" y="1496605"/>
            <a:ext cx="101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uk-UA" b="1" spc="-5" dirty="0" smtClean="0">
                <a:solidFill>
                  <a:srgbClr val="666666"/>
                </a:solidFill>
                <a:latin typeface="Arial"/>
                <a:cs typeface="Arial"/>
              </a:rPr>
              <a:t>ТЕМИ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4200" y="2004098"/>
            <a:ext cx="3900248" cy="64633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spcBef>
                <a:spcPts val="420"/>
              </a:spcBef>
            </a:pPr>
            <a:r>
              <a:rPr lang="uk-UA" spc="-5" dirty="0" smtClean="0">
                <a:solidFill>
                  <a:srgbClr val="666666"/>
                </a:solidFill>
                <a:latin typeface="Arial"/>
                <a:cs typeface="Arial"/>
              </a:rPr>
              <a:t>Система захисту від дронів</a:t>
            </a:r>
            <a:endParaRPr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325"/>
              </a:spcBef>
            </a:pPr>
            <a:r>
              <a:rPr lang="ru-RU" dirty="0">
                <a:solidFill>
                  <a:srgbClr val="666666"/>
                </a:solidFill>
                <a:latin typeface="Arial"/>
                <a:cs typeface="Arial"/>
              </a:rPr>
              <a:t>Модульна система б</a:t>
            </a:r>
            <a:r>
              <a:rPr lang="ru-RU" dirty="0" smtClean="0">
                <a:solidFill>
                  <a:srgbClr val="666666"/>
                </a:solidFill>
                <a:latin typeface="Arial"/>
                <a:cs typeface="Arial"/>
              </a:rPr>
              <a:t>оєприпасів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7036" y="623382"/>
            <a:ext cx="20675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ВСТУП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4486275" y="1476300"/>
            <a:ext cx="0" cy="2029460"/>
          </a:xfrm>
          <a:custGeom>
            <a:avLst/>
            <a:gdLst/>
            <a:ahLst/>
            <a:cxnLst/>
            <a:rect l="l" t="t" r="r" b="b"/>
            <a:pathLst>
              <a:path h="2029460">
                <a:moveTo>
                  <a:pt x="0" y="2028899"/>
                </a:moveTo>
                <a:lnTo>
                  <a:pt x="0" y="0"/>
                </a:lnTo>
              </a:path>
            </a:pathLst>
          </a:custGeom>
          <a:ln w="19049">
            <a:solidFill>
              <a:srgbClr val="3D85C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87124" y="3743366"/>
            <a:ext cx="1398905" cy="819150"/>
            <a:chOff x="3787124" y="3743366"/>
            <a:chExt cx="1398905" cy="8191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7124" y="3743366"/>
              <a:ext cx="818668" cy="8186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3948" y="3816964"/>
              <a:ext cx="671481" cy="671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05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6875" y="854423"/>
            <a:ext cx="2115749" cy="2380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3808" y="242382"/>
            <a:ext cx="404048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pc="-5" dirty="0" smtClean="0"/>
              <a:t>Система Захисту Від Дронів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296611" y="844806"/>
            <a:ext cx="38473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5" dirty="0">
                <a:solidFill>
                  <a:srgbClr val="666666"/>
                </a:solidFill>
                <a:latin typeface="Arial"/>
                <a:cs typeface="Arial"/>
              </a:rPr>
              <a:t>ІНФОРМАЦІЯ ПРО </a:t>
            </a:r>
            <a:r>
              <a:rPr lang="ru-RU" b="1" spc="-5" dirty="0" smtClean="0">
                <a:solidFill>
                  <a:srgbClr val="666666"/>
                </a:solidFill>
                <a:latin typeface="Arial"/>
                <a:cs typeface="Arial"/>
              </a:rPr>
              <a:t>ПОВІТРЯНИЙ ПРОСТІР &amp; </a:t>
            </a:r>
            <a:r>
              <a:rPr lang="ru-RU" b="1" spc="-5" dirty="0">
                <a:solidFill>
                  <a:srgbClr val="666666"/>
                </a:solidFill>
                <a:latin typeface="Arial"/>
                <a:cs typeface="Arial"/>
              </a:rPr>
              <a:t>ЗАХИСТ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6611" y="1359387"/>
            <a:ext cx="3847389" cy="267239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25120" indent="-313055">
              <a:spcBef>
                <a:spcPts val="295"/>
              </a:spcBef>
              <a:buFontTx/>
              <a:buChar char="●"/>
              <a:tabLst>
                <a:tab pos="325120" algn="l"/>
                <a:tab pos="325755" algn="l"/>
              </a:tabLst>
            </a:pPr>
            <a:r>
              <a:rPr lang="ru-RU" sz="1100" spc="-10" dirty="0">
                <a:solidFill>
                  <a:srgbClr val="666666"/>
                </a:solidFill>
                <a:latin typeface="Arial"/>
                <a:cs typeface="Arial"/>
              </a:rPr>
              <a:t>Відео відстеження </a:t>
            </a:r>
            <a:r>
              <a:rPr lang="ru-RU" sz="1100" spc="-10" dirty="0" smtClean="0">
                <a:solidFill>
                  <a:srgbClr val="666666"/>
                </a:solidFill>
                <a:latin typeface="Arial"/>
                <a:cs typeface="Arial"/>
              </a:rPr>
              <a:t>цілей</a:t>
            </a:r>
          </a:p>
          <a:p>
            <a:pPr marL="325120" indent="-313055">
              <a:spcBef>
                <a:spcPts val="295"/>
              </a:spcBef>
              <a:buFontTx/>
              <a:buChar char="●"/>
              <a:tabLst>
                <a:tab pos="325120" algn="l"/>
                <a:tab pos="325755" algn="l"/>
              </a:tabLst>
            </a:pPr>
            <a:r>
              <a:rPr lang="ru-RU" sz="1100" spc="-5" dirty="0" smtClean="0">
                <a:solidFill>
                  <a:srgbClr val="666666"/>
                </a:solidFill>
                <a:latin typeface="Arial"/>
                <a:cs typeface="Arial"/>
              </a:rPr>
              <a:t>Радар </a:t>
            </a:r>
            <a:r>
              <a:rPr lang="ru-RU" sz="1100" spc="-5" dirty="0">
                <a:solidFill>
                  <a:srgbClr val="666666"/>
                </a:solidFill>
                <a:latin typeface="Arial"/>
                <a:cs typeface="Arial"/>
              </a:rPr>
              <a:t>БЛА великої </a:t>
            </a:r>
            <a:r>
              <a:rPr lang="ru-RU" sz="1100" spc="-5" dirty="0" smtClean="0">
                <a:solidFill>
                  <a:srgbClr val="666666"/>
                </a:solidFill>
                <a:latin typeface="Arial"/>
                <a:cs typeface="Arial"/>
              </a:rPr>
              <a:t>дальності</a:t>
            </a:r>
          </a:p>
          <a:p>
            <a:pPr marL="325120" indent="-313055">
              <a:spcBef>
                <a:spcPts val="295"/>
              </a:spcBef>
              <a:buFontTx/>
              <a:buChar char="●"/>
              <a:tabLst>
                <a:tab pos="325120" algn="l"/>
                <a:tab pos="325755" algn="l"/>
              </a:tabLst>
            </a:pPr>
            <a:r>
              <a:rPr lang="ru-RU" sz="1100" spc="-10" dirty="0">
                <a:solidFill>
                  <a:srgbClr val="666666"/>
                </a:solidFill>
                <a:latin typeface="Arial"/>
                <a:cs typeface="Arial"/>
              </a:rPr>
              <a:t>Панорамування, нахил, масштабування, </a:t>
            </a:r>
            <a:r>
              <a:rPr lang="ru-RU" sz="1100" spc="-10" dirty="0" smtClean="0">
                <a:solidFill>
                  <a:srgbClr val="666666"/>
                </a:solidFill>
                <a:latin typeface="Arial"/>
                <a:cs typeface="Arial"/>
              </a:rPr>
              <a:t>заглушка</a:t>
            </a:r>
            <a:r>
              <a:rPr sz="1100" spc="-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i="1" dirty="0" smtClean="0">
                <a:solidFill>
                  <a:srgbClr val="B7B7B7"/>
                </a:solidFill>
                <a:latin typeface="Arial"/>
                <a:cs typeface="Arial"/>
              </a:rPr>
              <a:t>(</a:t>
            </a:r>
            <a:r>
              <a:rPr lang="ru-RU" sz="900" i="1" dirty="0">
                <a:solidFill>
                  <a:srgbClr val="B7B7B7"/>
                </a:solidFill>
                <a:latin typeface="Arial"/>
                <a:cs typeface="Arial"/>
              </a:rPr>
              <a:t>потрібна експортна ліцензія</a:t>
            </a:r>
            <a:r>
              <a:rPr sz="900" i="1" spc="-5" dirty="0" smtClean="0">
                <a:solidFill>
                  <a:srgbClr val="B7B7B7"/>
                </a:solidFill>
                <a:latin typeface="Arial"/>
                <a:cs typeface="Arial"/>
              </a:rPr>
              <a:t>)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5120" marR="5080" indent="-313055">
              <a:lnSpc>
                <a:spcPct val="114999"/>
              </a:lnSpc>
              <a:buFontTx/>
              <a:buChar char="●"/>
              <a:tabLst>
                <a:tab pos="325120" algn="l"/>
                <a:tab pos="325755" algn="l"/>
              </a:tabLst>
            </a:pPr>
            <a:r>
              <a:rPr lang="ru-RU" sz="1100" spc="-5" dirty="0">
                <a:solidFill>
                  <a:srgbClr val="666666"/>
                </a:solidFill>
                <a:latin typeface="Arial"/>
                <a:cs typeface="Arial"/>
              </a:rPr>
              <a:t>Архітектура </a:t>
            </a:r>
            <a:r>
              <a:rPr lang="en-CA" sz="1100" spc="-5" dirty="0" err="1">
                <a:solidFill>
                  <a:srgbClr val="666666"/>
                </a:solidFill>
                <a:latin typeface="Arial"/>
                <a:cs typeface="Arial"/>
              </a:rPr>
              <a:t>DefenseOS</a:t>
            </a:r>
            <a:r>
              <a:rPr lang="en-CA" sz="11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ru-RU" sz="1100" spc="-5" dirty="0">
                <a:solidFill>
                  <a:srgbClr val="666666"/>
                </a:solidFill>
                <a:latin typeface="Arial"/>
                <a:cs typeface="Arial"/>
              </a:rPr>
              <a:t>пропонує </a:t>
            </a:r>
            <a:r>
              <a:rPr lang="en-CA" sz="1100" spc="-5" dirty="0">
                <a:solidFill>
                  <a:srgbClr val="666666"/>
                </a:solidFill>
                <a:latin typeface="Arial"/>
                <a:cs typeface="Arial"/>
              </a:rPr>
              <a:t>C2 </a:t>
            </a:r>
            <a:r>
              <a:rPr lang="ru-RU" sz="1100" spc="-5" dirty="0">
                <a:solidFill>
                  <a:srgbClr val="666666"/>
                </a:solidFill>
                <a:latin typeface="Arial"/>
                <a:cs typeface="Arial"/>
              </a:rPr>
              <a:t>багатофункціональні бойові </a:t>
            </a:r>
            <a:r>
              <a:rPr lang="ru-RU" sz="1100" spc="-5" dirty="0" smtClean="0">
                <a:solidFill>
                  <a:srgbClr val="666666"/>
                </a:solidFill>
                <a:latin typeface="Arial"/>
                <a:cs typeface="Arial"/>
              </a:rPr>
              <a:t>можливості</a:t>
            </a:r>
          </a:p>
          <a:p>
            <a:pPr marL="325120" marR="5080" indent="-313055">
              <a:lnSpc>
                <a:spcPct val="114999"/>
              </a:lnSpc>
              <a:buFontTx/>
              <a:buChar char="●"/>
              <a:tabLst>
                <a:tab pos="325120" algn="l"/>
                <a:tab pos="325755" algn="l"/>
              </a:tabLst>
            </a:pPr>
            <a:r>
              <a:rPr lang="ru-RU" sz="1100" spc="-5" dirty="0">
                <a:solidFill>
                  <a:srgbClr val="666666"/>
                </a:solidFill>
                <a:latin typeface="Arial"/>
                <a:cs typeface="Arial"/>
              </a:rPr>
              <a:t>Інтегрується з системами </a:t>
            </a:r>
            <a:r>
              <a:rPr lang="en-CA" sz="1100" spc="-5" dirty="0">
                <a:solidFill>
                  <a:srgbClr val="666666"/>
                </a:solidFill>
                <a:latin typeface="Arial"/>
                <a:cs typeface="Arial"/>
              </a:rPr>
              <a:t>Switchblade, Puma, Goshawk </a:t>
            </a:r>
            <a:r>
              <a:rPr lang="ru-RU" sz="1100" spc="-5" dirty="0">
                <a:solidFill>
                  <a:srgbClr val="666666"/>
                </a:solidFill>
                <a:latin typeface="Arial"/>
                <a:cs typeface="Arial"/>
              </a:rPr>
              <a:t>та іншими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5120" marR="102870" indent="-313055">
              <a:lnSpc>
                <a:spcPct val="114999"/>
              </a:lnSpc>
              <a:spcBef>
                <a:spcPts val="5"/>
              </a:spcBef>
              <a:buFontTx/>
              <a:buChar char="●"/>
              <a:tabLst>
                <a:tab pos="325120" algn="l"/>
                <a:tab pos="325755" algn="l"/>
              </a:tabLst>
            </a:pPr>
            <a:r>
              <a:rPr lang="en-CA" sz="1100" spc="-5" dirty="0">
                <a:solidFill>
                  <a:srgbClr val="666666"/>
                </a:solidFill>
                <a:latin typeface="Arial"/>
                <a:cs typeface="Arial"/>
              </a:rPr>
              <a:t>Goshawk </a:t>
            </a:r>
            <a:r>
              <a:rPr lang="ru-RU" sz="1100" spc="-5" dirty="0">
                <a:solidFill>
                  <a:srgbClr val="666666"/>
                </a:solidFill>
                <a:latin typeface="Arial"/>
                <a:cs typeface="Arial"/>
              </a:rPr>
              <a:t>забезпечує велику відстань, дводіапазонне та багатодіапазонне глушіння</a:t>
            </a:r>
            <a:r>
              <a:rPr sz="900" i="1" dirty="0" smtClean="0">
                <a:solidFill>
                  <a:srgbClr val="B7B7B7"/>
                </a:solidFill>
                <a:latin typeface="Arial"/>
                <a:cs typeface="Arial"/>
              </a:rPr>
              <a:t>(</a:t>
            </a:r>
            <a:r>
              <a:rPr lang="ru-RU" sz="900" i="1" dirty="0">
                <a:solidFill>
                  <a:srgbClr val="B7B7B7"/>
                </a:solidFill>
                <a:latin typeface="Arial"/>
                <a:cs typeface="Arial"/>
              </a:rPr>
              <a:t>потрібна експортна ліцензія</a:t>
            </a:r>
            <a:r>
              <a:rPr sz="900" i="1" spc="-5" dirty="0" smtClean="0">
                <a:solidFill>
                  <a:srgbClr val="B7B7B7"/>
                </a:solidFill>
                <a:latin typeface="Arial"/>
                <a:cs typeface="Arial"/>
              </a:rPr>
              <a:t>)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5120" marR="198120" indent="-313055">
              <a:lnSpc>
                <a:spcPct val="114999"/>
              </a:lnSpc>
              <a:buFontTx/>
              <a:buChar char="●"/>
              <a:tabLst>
                <a:tab pos="325120" algn="l"/>
                <a:tab pos="325755" algn="l"/>
              </a:tabLst>
            </a:pP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Bushmaster </a:t>
            </a:r>
            <a:r>
              <a:rPr lang="en-CA" sz="1100" dirty="0" smtClean="0">
                <a:solidFill>
                  <a:srgbClr val="666666"/>
                </a:solidFill>
                <a:latin typeface="Arial"/>
                <a:cs typeface="Arial"/>
              </a:rPr>
              <a:t>–</a:t>
            </a:r>
            <a:r>
              <a:rPr sz="110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lang="uk-UA" sz="1100" spc="-5" dirty="0" smtClean="0">
                <a:solidFill>
                  <a:srgbClr val="666666"/>
                </a:solidFill>
                <a:latin typeface="Arial"/>
                <a:cs typeface="Arial"/>
              </a:rPr>
              <a:t>Отримування Задач</a:t>
            </a:r>
            <a:r>
              <a:rPr sz="1100" spc="-5" dirty="0" smtClean="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lang="uk-UA" sz="1100" spc="-10" dirty="0" smtClean="0">
                <a:solidFill>
                  <a:srgbClr val="666666"/>
                </a:solidFill>
                <a:latin typeface="Arial"/>
                <a:cs typeface="Arial"/>
              </a:rPr>
              <a:t>Спостерігання</a:t>
            </a:r>
            <a:r>
              <a:rPr sz="1100" spc="-10" dirty="0" smtClean="0">
                <a:solidFill>
                  <a:srgbClr val="666666"/>
                </a:solidFill>
                <a:latin typeface="Arial"/>
                <a:cs typeface="Arial"/>
              </a:rPr>
              <a:t>, </a:t>
            </a:r>
            <a:r>
              <a:rPr lang="uk-UA" sz="1100" spc="-5" dirty="0">
                <a:solidFill>
                  <a:srgbClr val="666666"/>
                </a:solidFill>
                <a:latin typeface="Arial"/>
                <a:cs typeface="Arial"/>
              </a:rPr>
              <a:t>Знищення </a:t>
            </a:r>
            <a:r>
              <a:rPr lang="uk-UA" sz="1100" spc="-5" dirty="0" smtClean="0">
                <a:solidFill>
                  <a:srgbClr val="666666"/>
                </a:solidFill>
                <a:latin typeface="Arial"/>
                <a:cs typeface="Arial"/>
              </a:rPr>
              <a:t>боєприпасами </a:t>
            </a:r>
            <a:r>
              <a:rPr lang="uk-UA" sz="1100" spc="-5" dirty="0">
                <a:solidFill>
                  <a:srgbClr val="666666"/>
                </a:solidFill>
                <a:latin typeface="Arial"/>
                <a:cs typeface="Arial"/>
              </a:rPr>
              <a:t>з безконтактним розплавленням</a:t>
            </a:r>
            <a:r>
              <a:rPr sz="900" i="1" dirty="0" smtClean="0">
                <a:solidFill>
                  <a:srgbClr val="B7B7B7"/>
                </a:solidFill>
                <a:latin typeface="Arial"/>
                <a:cs typeface="Arial"/>
              </a:rPr>
              <a:t>(</a:t>
            </a:r>
            <a:r>
              <a:rPr lang="ru-RU" sz="900" i="1" dirty="0">
                <a:solidFill>
                  <a:srgbClr val="B7B7B7"/>
                </a:solidFill>
                <a:latin typeface="Arial"/>
                <a:cs typeface="Arial"/>
              </a:rPr>
              <a:t>потрібна експортна ліцензія</a:t>
            </a:r>
            <a:r>
              <a:rPr sz="900" i="1" spc="-5" dirty="0" smtClean="0">
                <a:solidFill>
                  <a:srgbClr val="B7B7B7"/>
                </a:solidFill>
                <a:latin typeface="Arial"/>
                <a:cs typeface="Arial"/>
              </a:rPr>
              <a:t>)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834650"/>
            <a:ext cx="0" cy="3945254"/>
          </a:xfrm>
          <a:custGeom>
            <a:avLst/>
            <a:gdLst/>
            <a:ahLst/>
            <a:cxnLst/>
            <a:rect l="l" t="t" r="r" b="b"/>
            <a:pathLst>
              <a:path h="3945254">
                <a:moveTo>
                  <a:pt x="0" y="0"/>
                </a:moveTo>
                <a:lnTo>
                  <a:pt x="0" y="3944999"/>
                </a:lnTo>
              </a:path>
            </a:pathLst>
          </a:custGeom>
          <a:ln w="9524">
            <a:solidFill>
              <a:srgbClr val="3D85C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500" y="854437"/>
            <a:ext cx="2003476" cy="23820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4850" y="4051458"/>
            <a:ext cx="1064024" cy="6085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9725" y="4051458"/>
            <a:ext cx="1025099" cy="6085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75675" y="4051458"/>
            <a:ext cx="1064024" cy="6085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49225" y="4659982"/>
            <a:ext cx="50863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15" dirty="0">
                <a:solidFill>
                  <a:srgbClr val="666666"/>
                </a:solidFill>
                <a:latin typeface="Arial"/>
                <a:cs typeface="Arial"/>
              </a:rPr>
              <a:t>TACTICAL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7362" y="4672174"/>
            <a:ext cx="324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solidFill>
                  <a:srgbClr val="595959"/>
                </a:solidFill>
                <a:latin typeface="Arial"/>
                <a:cs typeface="Arial"/>
              </a:rPr>
              <a:t>FIXED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7449" y="4672174"/>
            <a:ext cx="409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srgbClr val="595959"/>
                </a:solidFill>
                <a:latin typeface="Arial"/>
                <a:cs typeface="Arial"/>
              </a:rPr>
              <a:t>MOBILE</a:t>
            </a:r>
            <a:endParaRPr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8430" y="983562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7255" y="2110712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6925" y="980099"/>
            <a:ext cx="226049" cy="22604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25750" y="2107250"/>
            <a:ext cx="226049" cy="2260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24910" y="3308150"/>
            <a:ext cx="705622" cy="12634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339830" y="4389587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595959"/>
                </a:solidFill>
                <a:latin typeface="Arial"/>
                <a:cs typeface="Arial"/>
              </a:rPr>
              <a:t>4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78325" y="3282975"/>
            <a:ext cx="2564765" cy="1391920"/>
            <a:chOff x="2278325" y="3282975"/>
            <a:chExt cx="2564765" cy="139192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8325" y="4386125"/>
              <a:ext cx="226049" cy="2260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6875" y="3282975"/>
              <a:ext cx="2115749" cy="139149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844155" y="3477012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82649" y="3473549"/>
            <a:ext cx="226049" cy="22604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46000" y="3558287"/>
            <a:ext cx="1522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1:</a:t>
            </a:r>
            <a:r>
              <a:rPr sz="11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Sawtooth</a:t>
            </a:r>
            <a:r>
              <a:rPr sz="11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QuadPod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2:</a:t>
            </a:r>
            <a:r>
              <a:rPr sz="11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DefenseOS</a:t>
            </a:r>
            <a:r>
              <a:rPr sz="11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C2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:</a:t>
            </a:r>
            <a:r>
              <a:rPr sz="11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AG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w/Bushmaster  4:</a:t>
            </a:r>
            <a:r>
              <a:rPr sz="11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Goshawk</a:t>
            </a:r>
            <a:r>
              <a:rPr sz="11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66666"/>
                </a:solidFill>
                <a:latin typeface="Arial"/>
                <a:cs typeface="Arial"/>
              </a:rPr>
              <a:t>LR</a:t>
            </a:r>
            <a:r>
              <a:rPr sz="11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66666"/>
                </a:solidFill>
                <a:latin typeface="Arial"/>
                <a:cs typeface="Arial"/>
              </a:rPr>
              <a:t>Jammer</a:t>
            </a:r>
            <a:endParaRPr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86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956474"/>
            <a:ext cx="0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99"/>
                </a:lnTo>
              </a:path>
            </a:pathLst>
          </a:custGeom>
          <a:ln w="9524">
            <a:solidFill>
              <a:srgbClr val="3D85C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99" y="3273895"/>
            <a:ext cx="773850" cy="14141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49" y="962074"/>
            <a:ext cx="3693650" cy="21636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9550" y="3197696"/>
            <a:ext cx="1597049" cy="13667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22012" y="3363838"/>
            <a:ext cx="970915" cy="41275"/>
            <a:chOff x="4222012" y="3403329"/>
            <a:chExt cx="970915" cy="41275"/>
          </a:xfrm>
        </p:grpSpPr>
        <p:sp>
          <p:nvSpPr>
            <p:cNvPr id="7" name="object 7"/>
            <p:cNvSpPr/>
            <p:nvPr/>
          </p:nvSpPr>
          <p:spPr>
            <a:xfrm>
              <a:off x="4270000" y="3423825"/>
              <a:ext cx="875030" cy="0"/>
            </a:xfrm>
            <a:custGeom>
              <a:avLst/>
              <a:gdLst/>
              <a:ahLst/>
              <a:cxnLst/>
              <a:rect l="l" t="t" r="r" b="b"/>
              <a:pathLst>
                <a:path w="875029">
                  <a:moveTo>
                    <a:pt x="8744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3D85C6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144500" y="34080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3D85C6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144500" y="34080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3D85C6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226774" y="34080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3D85C6"/>
            </a:solidFill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226774" y="34080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3D85C6"/>
              </a:solidFill>
            </a:ln>
          </p:spPr>
          <p:txBody>
            <a:bodyPr wrap="square" lIns="0" tIns="0" rIns="0" bIns="0" rtlCol="0"/>
            <a:lstStyle/>
            <a:p>
              <a:endParaRPr smtClean="0"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68330" y="3238062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8574" y="3273895"/>
            <a:ext cx="1391624" cy="16133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6825" y="3234600"/>
            <a:ext cx="226049" cy="2260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468304" y="3563466"/>
            <a:ext cx="1280160" cy="952500"/>
            <a:chOff x="7432425" y="3578474"/>
            <a:chExt cx="1280160" cy="95250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2425" y="3578474"/>
              <a:ext cx="1279649" cy="952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5900" y="3598000"/>
              <a:ext cx="226049" cy="22604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179504" y="3563466"/>
            <a:ext cx="1242060" cy="952500"/>
            <a:chOff x="6143625" y="3578474"/>
            <a:chExt cx="1242060" cy="95250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3625" y="3578474"/>
              <a:ext cx="1241875" cy="9524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8825" y="3597999"/>
              <a:ext cx="226049" cy="22604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852929" y="3563466"/>
            <a:ext cx="1280160" cy="945515"/>
            <a:chOff x="4817050" y="3578474"/>
            <a:chExt cx="1280160" cy="94551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7050" y="3578474"/>
              <a:ext cx="1279649" cy="9452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8800" y="3597999"/>
              <a:ext cx="226049" cy="22604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255951" y="3317096"/>
            <a:ext cx="340931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Detonation</a:t>
            </a:r>
            <a:r>
              <a:rPr sz="9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434343"/>
                </a:solidFill>
                <a:latin typeface="Arial"/>
                <a:cs typeface="Arial"/>
              </a:rPr>
              <a:t>results</a:t>
            </a:r>
            <a:r>
              <a:rPr sz="900" i="1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using</a:t>
            </a:r>
            <a:r>
              <a:rPr sz="9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1lb</a:t>
            </a:r>
            <a:r>
              <a:rPr sz="900" i="1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434343"/>
                </a:solidFill>
                <a:latin typeface="Arial"/>
                <a:cs typeface="Arial"/>
              </a:rPr>
              <a:t>(.45kg)</a:t>
            </a:r>
            <a:r>
              <a:rPr sz="9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900" i="1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binary</a:t>
            </a:r>
            <a:r>
              <a:rPr sz="9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liquid</a:t>
            </a:r>
            <a:r>
              <a:rPr sz="900" i="1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explosive</a:t>
            </a:r>
            <a:r>
              <a:rPr sz="900" i="1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434343"/>
                </a:solidFill>
                <a:latin typeface="Arial"/>
                <a:cs typeface="Arial"/>
              </a:rPr>
              <a:t>[BLE]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9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686435">
              <a:spcBef>
                <a:spcPts val="5"/>
              </a:spcBef>
              <a:tabLst>
                <a:tab pos="1971675" algn="l"/>
                <a:tab pos="3298825" algn="l"/>
              </a:tabLst>
            </a:pPr>
            <a:r>
              <a:rPr sz="1200" b="1" dirty="0" smtClean="0">
                <a:solidFill>
                  <a:srgbClr val="FFFFFF"/>
                </a:solidFill>
                <a:latin typeface="Arial"/>
                <a:cs typeface="Arial"/>
              </a:rPr>
              <a:t>3	2	1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850" y="2475486"/>
            <a:ext cx="1458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4790"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Aerial photo of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Mjolnir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meter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attached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actuator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(drop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mechanism)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155467" y="771050"/>
            <a:ext cx="1227455" cy="636270"/>
            <a:chOff x="7155467" y="771050"/>
            <a:chExt cx="1227455" cy="63627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55467" y="842007"/>
              <a:ext cx="635504" cy="5036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45931" y="771050"/>
              <a:ext cx="636720" cy="63615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716016" y="975330"/>
            <a:ext cx="24127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 dirty="0" smtClean="0">
                <a:solidFill>
                  <a:srgbClr val="666666"/>
                </a:solidFill>
                <a:latin typeface="Arial"/>
                <a:cs typeface="Arial"/>
              </a:rPr>
              <a:t>ЕФЕКТИВНІСТЬ</a:t>
            </a:r>
            <a:r>
              <a:rPr lang="en-CA" sz="1400" b="1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dirty="0" smtClean="0">
                <a:solidFill>
                  <a:srgbClr val="666666"/>
                </a:solidFill>
                <a:latin typeface="Arial"/>
                <a:cs typeface="Arial"/>
              </a:rPr>
              <a:t>MJOLNI</a:t>
            </a:r>
            <a:r>
              <a:rPr lang="en-CA" sz="1400" b="1" dirty="0" smtClean="0">
                <a:solidFill>
                  <a:srgbClr val="666666"/>
                </a:solidFill>
                <a:latin typeface="Arial"/>
                <a:cs typeface="Arial"/>
              </a:rPr>
              <a:t>R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xfrm>
            <a:off x="395536" y="1437312"/>
            <a:ext cx="9145016" cy="1815882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513580" indent="-305435">
              <a:lnSpc>
                <a:spcPct val="100000"/>
              </a:lnSpc>
              <a:spcBef>
                <a:spcPts val="2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spc="-5" dirty="0"/>
              <a:t>Співпраця з </a:t>
            </a:r>
            <a:r>
              <a:rPr lang="en-CA" sz="1100" spc="-5" dirty="0"/>
              <a:t>UKSF </a:t>
            </a:r>
            <a:r>
              <a:rPr lang="ru-RU" sz="1100" spc="-5" dirty="0"/>
              <a:t>і </a:t>
            </a:r>
            <a:r>
              <a:rPr lang="en-CA" sz="1100" spc="-5" dirty="0" err="1" smtClean="0"/>
              <a:t>CaptureTec</a:t>
            </a:r>
            <a:endParaRPr lang="en-CA" sz="1100" spc="-5" dirty="0" smtClean="0"/>
          </a:p>
          <a:p>
            <a:pPr marL="4513580" indent="-305435">
              <a:lnSpc>
                <a:spcPct val="100000"/>
              </a:lnSpc>
              <a:spcBef>
                <a:spcPts val="2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spc="-5" dirty="0"/>
              <a:t>Повітряний вибух (@3M) або ударна </a:t>
            </a:r>
            <a:r>
              <a:rPr lang="ru-RU" sz="1100" spc="-5" dirty="0" smtClean="0"/>
              <a:t>детонація</a:t>
            </a:r>
            <a:endParaRPr lang="en-CA" sz="1100" spc="-5" dirty="0" smtClean="0"/>
          </a:p>
          <a:p>
            <a:pPr marL="4513580" indent="-305435">
              <a:lnSpc>
                <a:spcPct val="100000"/>
              </a:lnSpc>
              <a:spcBef>
                <a:spcPts val="2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dirty="0"/>
              <a:t>Точність цілі на 100 м над рівнем моря в межах </a:t>
            </a:r>
            <a:r>
              <a:rPr lang="ru-RU" sz="1100" dirty="0" smtClean="0"/>
              <a:t>45 см</a:t>
            </a:r>
            <a:endParaRPr lang="en-CA" sz="1100" dirty="0" smtClean="0"/>
          </a:p>
          <a:p>
            <a:pPr marL="4513580" indent="-305435">
              <a:lnSpc>
                <a:spcPct val="100000"/>
              </a:lnSpc>
              <a:spcBef>
                <a:spcPts val="2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spc="-10" dirty="0"/>
              <a:t>Ефективний радіус вибуху 33 фути (10 метрів</a:t>
            </a:r>
            <a:r>
              <a:rPr lang="ru-RU" sz="1100" spc="-10" dirty="0" smtClean="0"/>
              <a:t>)</a:t>
            </a:r>
            <a:endParaRPr lang="en-CA" sz="1100" spc="-10" dirty="0" smtClean="0"/>
          </a:p>
          <a:p>
            <a:pPr marL="4513580" indent="-305435">
              <a:lnSpc>
                <a:spcPct val="100000"/>
              </a:lnSpc>
              <a:spcBef>
                <a:spcPts val="2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spc="-5" dirty="0"/>
              <a:t>В</a:t>
            </a:r>
            <a:r>
              <a:rPr lang="ru-RU" sz="1100" spc="-5" dirty="0" smtClean="0"/>
              <a:t>ага </a:t>
            </a:r>
            <a:r>
              <a:rPr lang="ru-RU" sz="1100" spc="-5" dirty="0"/>
              <a:t>корисного навантаження = 2 фунта (0,91 кг)</a:t>
            </a:r>
            <a:endParaRPr sz="1100" dirty="0"/>
          </a:p>
          <a:p>
            <a:pPr marL="4513580" indent="-305435">
              <a:lnSpc>
                <a:spcPct val="100000"/>
              </a:lnSpc>
              <a:spcBef>
                <a:spcPts val="1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spc="-5" dirty="0"/>
              <a:t>Три різні варіанти </a:t>
            </a:r>
            <a:r>
              <a:rPr lang="ru-RU" sz="1100" spc="-5" dirty="0" smtClean="0"/>
              <a:t>фрагментації: повний, неповний</a:t>
            </a:r>
            <a:r>
              <a:rPr lang="ru-RU" sz="1100" spc="-5" dirty="0"/>
              <a:t>, </a:t>
            </a:r>
            <a:r>
              <a:rPr lang="ru-RU" sz="1100" spc="-5" dirty="0" smtClean="0"/>
              <a:t>спрямований</a:t>
            </a:r>
          </a:p>
          <a:p>
            <a:pPr marL="4513580" indent="-305435">
              <a:lnSpc>
                <a:spcPct val="100000"/>
              </a:lnSpc>
              <a:spcBef>
                <a:spcPts val="1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spc="-5" dirty="0" smtClean="0"/>
              <a:t>Вибухові речовини</a:t>
            </a:r>
            <a:r>
              <a:rPr lang="ru-RU" sz="1100" spc="-5" dirty="0"/>
              <a:t>: бінарна рідина, </a:t>
            </a:r>
            <a:r>
              <a:rPr lang="en-CA" sz="1100" spc="-5" dirty="0"/>
              <a:t>C4 </a:t>
            </a:r>
            <a:r>
              <a:rPr lang="ru-RU" sz="1100" spc="-5" dirty="0"/>
              <a:t>і </a:t>
            </a:r>
            <a:r>
              <a:rPr lang="en-CA" sz="1100" spc="-5" dirty="0" err="1" smtClean="0"/>
              <a:t>Semtex</a:t>
            </a:r>
            <a:endParaRPr lang="uk-UA" sz="1100" spc="-5" dirty="0" smtClean="0"/>
          </a:p>
          <a:p>
            <a:pPr marL="4513580" indent="-305435">
              <a:lnSpc>
                <a:spcPct val="100000"/>
              </a:lnSpc>
              <a:spcBef>
                <a:spcPts val="180"/>
              </a:spcBef>
              <a:buChar char="●"/>
              <a:tabLst>
                <a:tab pos="4513580" algn="l"/>
                <a:tab pos="4514215" algn="l"/>
              </a:tabLst>
            </a:pPr>
            <a:r>
              <a:rPr lang="ru-RU" sz="1100" b="1" spc="-5" dirty="0"/>
              <a:t>Застосування розмінування</a:t>
            </a:r>
            <a:r>
              <a:rPr lang="ru-RU" sz="1100" spc="-5" dirty="0"/>
              <a:t> повітряним розривом та </a:t>
            </a:r>
            <a:endParaRPr lang="ru-RU" sz="1100" spc="-5" dirty="0" smtClean="0"/>
          </a:p>
          <a:p>
            <a:pPr marL="4208145">
              <a:lnSpc>
                <a:spcPct val="100000"/>
              </a:lnSpc>
              <a:spcBef>
                <a:spcPts val="180"/>
              </a:spcBef>
              <a:tabLst>
                <a:tab pos="4513580" algn="l"/>
                <a:tab pos="4514215" algn="l"/>
              </a:tabLst>
            </a:pPr>
            <a:r>
              <a:rPr lang="ru-RU" sz="1100" spc="-5" dirty="0"/>
              <a:t> </a:t>
            </a:r>
            <a:r>
              <a:rPr lang="ru-RU" sz="1100" spc="-5" dirty="0" smtClean="0"/>
              <a:t>        направленим </a:t>
            </a:r>
            <a:r>
              <a:rPr lang="ru-RU" sz="1100" spc="-5" dirty="0"/>
              <a:t>осколковим </a:t>
            </a:r>
            <a:r>
              <a:rPr lang="ru-RU" sz="1100" spc="-5" dirty="0" smtClean="0"/>
              <a:t>розмінуванням</a:t>
            </a:r>
            <a:endParaRPr sz="1100" spc="-5" dirty="0"/>
          </a:p>
        </p:txBody>
      </p:sp>
      <p:sp>
        <p:nvSpPr>
          <p:cNvPr id="31" name="object 31"/>
          <p:cNvSpPr txBox="1"/>
          <p:nvPr/>
        </p:nvSpPr>
        <p:spPr>
          <a:xfrm>
            <a:off x="2612575" y="3221661"/>
            <a:ext cx="759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1lb</a:t>
            </a: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(.45kg)</a:t>
            </a:r>
            <a:r>
              <a:rPr sz="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BLE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288" y="3147814"/>
            <a:ext cx="19799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700" i="1" spc="-5" dirty="0">
                <a:solidFill>
                  <a:srgbClr val="434343"/>
                </a:solidFill>
                <a:latin typeface="Arial"/>
                <a:cs typeface="Arial"/>
              </a:rPr>
              <a:t>*The</a:t>
            </a:r>
            <a:r>
              <a:rPr sz="7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700" i="1" dirty="0">
                <a:solidFill>
                  <a:srgbClr val="434343"/>
                </a:solidFill>
                <a:latin typeface="Arial"/>
                <a:cs typeface="Arial"/>
              </a:rPr>
              <a:t>Mjolnir</a:t>
            </a:r>
            <a:r>
              <a:rPr sz="7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700" i="1" dirty="0">
                <a:solidFill>
                  <a:srgbClr val="434343"/>
                </a:solidFill>
                <a:latin typeface="Arial"/>
                <a:cs typeface="Arial"/>
              </a:rPr>
              <a:t>system</a:t>
            </a:r>
            <a:r>
              <a:rPr sz="7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700" i="1" spc="-5" dirty="0">
                <a:solidFill>
                  <a:srgbClr val="434343"/>
                </a:solidFill>
                <a:latin typeface="Arial"/>
                <a:cs typeface="Arial"/>
              </a:rPr>
              <a:t>has</a:t>
            </a:r>
            <a:r>
              <a:rPr sz="7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700" i="1" dirty="0">
                <a:solidFill>
                  <a:srgbClr val="434343"/>
                </a:solidFill>
                <a:latin typeface="Arial"/>
                <a:cs typeface="Arial"/>
              </a:rPr>
              <a:t>multiple</a:t>
            </a:r>
            <a:r>
              <a:rPr sz="700" i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700" i="1" spc="-5" dirty="0">
                <a:solidFill>
                  <a:srgbClr val="434343"/>
                </a:solidFill>
                <a:latin typeface="Arial"/>
                <a:cs typeface="Arial"/>
              </a:rPr>
              <a:t>Patents</a:t>
            </a:r>
            <a:r>
              <a:rPr sz="700" i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700" i="1" spc="-5" dirty="0">
                <a:solidFill>
                  <a:srgbClr val="434343"/>
                </a:solidFill>
                <a:latin typeface="Arial"/>
                <a:cs typeface="Arial"/>
              </a:rPr>
              <a:t>Pending</a:t>
            </a:r>
            <a:endParaRPr sz="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979712" y="267494"/>
            <a:ext cx="549350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МОДУЛЬНА СИСТЕМА БОЄПРИПАСІВ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9312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434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434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434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415</Words>
  <Application>Microsoft Office PowerPoint</Application>
  <PresentationFormat>On-screen Show (16:9)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PowerPoint Presentation</vt:lpstr>
      <vt:lpstr>H.E.A.L.</vt:lpstr>
      <vt:lpstr>Багатопрофільний польовий шпиталь</vt:lpstr>
      <vt:lpstr>Евакуація Поранених</vt:lpstr>
      <vt:lpstr>Медицина Катастроф</vt:lpstr>
      <vt:lpstr>Rehabilitation Center</vt:lpstr>
      <vt:lpstr>ВСТУП</vt:lpstr>
      <vt:lpstr>Система Захисту Від Дронів</vt:lpstr>
      <vt:lpstr>МОДУЛЬНА СИСТЕМА БОЄПРИПАСІВ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Daniil</cp:lastModifiedBy>
  <cp:revision>52</cp:revision>
  <dcterms:created xsi:type="dcterms:W3CDTF">2023-01-21T11:19:59Z</dcterms:created>
  <dcterms:modified xsi:type="dcterms:W3CDTF">2023-01-23T23:51:01Z</dcterms:modified>
</cp:coreProperties>
</file>